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ADE1-6F42-6F6C-6F33-0C3776FEC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7CECD1-66FB-AB52-14EC-2DC81F9F1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1B45A-02F8-28A8-8B15-42FFFE00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D499-3630-EF69-12A4-671BDCAF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15CAB-8350-840C-0541-DDC90451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3C22E-2B64-0D19-24C5-A368E984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8ABB1-3EA8-562C-FF82-0D4038D72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49144-6EEF-F11A-BBD3-AE7677B1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0B10C-31EE-A4E6-6136-EC2EF455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F4317-4E40-63E4-7174-79ABC369F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9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67B8AB-4F24-295B-5492-B0A6FC863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155BC-32D0-B332-D76B-F2CDC1B79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102A3-1D8F-73A6-D2F9-FE685AA8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14733-B3EC-8FA4-E580-907C58C3F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D9605-0DCB-96B1-5615-FAE434E6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AE42-FF1A-7CF9-0E63-E4F4DAF93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29C55-046D-9351-93D2-9303122E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1B2A-800F-5456-9051-C6E19237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35CBE-2D03-7F28-4205-2C86D20A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5CB7F-C51D-316B-60EC-3250A3E0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3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10C3-3C07-9004-3528-763E967E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A14C2-5E2F-9B4E-495E-E36FBA7B7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F0156-C2F6-FAD5-D1C9-B9C76816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8E2A2-173A-1F2B-8AE3-3C95D3D5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A1679-DC3B-D774-69F0-1E57B008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8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00411-E886-1D45-39A6-C6254890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28CF1-3792-9AB1-A383-FA9B7E6DA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418E2-6207-E655-EA4A-6E3E0A558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7CB04-B4FF-8DCB-5AD5-C80C2DE8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0E9B9-9EB8-76C4-BA77-2488BB5F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8A8F8-F285-DF17-A1EB-06CB6FD7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8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6E4C-F3C7-D7F3-D33A-2BD5DFDF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7D235-AEF2-0C0D-A9DF-BB0706F1F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683CE-6C50-D7DB-B443-6CBD726A2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5A48F-1E3F-9B3C-B1EA-194B2CA29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87AE-17E9-031D-7F42-BFBBC5C5E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A13A3-497E-F9FC-26C4-AAADF0AB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894E24-2B0B-41CB-4404-230BC381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8A0D54-9EE2-375C-3C79-F4CD8563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4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8985-68AF-D77A-0BD9-53005BB4C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B33671-134E-2D9D-D242-791C76DD7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536BF-BB75-E768-0BDE-C5FD47E0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3E4B7-92F3-0FFA-E394-D004A96D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8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C3E19-1FDD-A76C-F083-5E02E743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6E864-AF5D-2453-5D50-235E196B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CD4DA-C1B1-4C50-89A1-23CF7FC0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09530-AD9A-23AD-C16A-ADBB03F1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20F3F-C781-47BB-B3DB-C15860B77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6DAAD-7BA0-3F46-1097-0E57F69DA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54D48-EDEF-8545-81FA-7384A57E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F84BE-C0FC-E5FC-DC65-623AED5A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5B704-5BD7-D8B9-D1E9-62FCBA1F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9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CFD4-7288-F2D1-1D9F-FC3EF43D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3EAA67-5979-C08B-92AC-4427564C5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1EB82-C986-80CE-577C-1EAE1324E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0637C-8769-CF28-4C2D-3D956A6B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C9913-AA18-38D9-41BC-4A2551C6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BD6DA-B0BA-97D9-5FEF-62BF6B35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2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F65939-FB22-10C6-1856-7E53260C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A35E2-1CEE-D4DC-42F6-33D9698B4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D82BB-0AED-303C-360D-DDC69FF42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00BA1-1BF6-4F3E-B912-06F3A817E0C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2A758-AC56-033D-D39B-86FF061DB4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7FB6A-F0F1-FB27-2095-A2365BF5A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79F69-F594-4E1E-982E-8FFE130395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7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lanning@iu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lanning@i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0330-59F0-35E5-CF3D-FBCC7A4B7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8461"/>
            <a:ext cx="9144000" cy="2387600"/>
          </a:xfrm>
        </p:spPr>
        <p:txBody>
          <a:bodyPr>
            <a:noAutofit/>
          </a:bodyPr>
          <a:lstStyle/>
          <a:p>
            <a:r>
              <a:rPr lang="en-US" sz="3600" b="1" dirty="0"/>
              <a:t>2024 Assessment Institute in Indianapolis:</a:t>
            </a:r>
            <a:br>
              <a:rPr lang="en-US" sz="3200" b="1" dirty="0"/>
            </a:br>
            <a:br>
              <a:rPr lang="en-US" sz="2400" b="1" dirty="0"/>
            </a:br>
            <a:r>
              <a:rPr lang="en-US" sz="3600" b="1" dirty="0"/>
              <a:t>Poster and Concurrent Session </a:t>
            </a:r>
            <a:br>
              <a:rPr lang="en-US" sz="3600" b="1" dirty="0"/>
            </a:br>
            <a:r>
              <a:rPr lang="en-US" sz="3600" b="1" dirty="0"/>
              <a:t>Presenter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E1644-7820-AB9B-15B1-E272C85EA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76162"/>
            <a:ext cx="9144000" cy="213359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2800" b="1" dirty="0"/>
              <a:t>Stephen P. Hundley, Ph.D.</a:t>
            </a:r>
          </a:p>
          <a:p>
            <a:r>
              <a:rPr lang="en-US" sz="2600" dirty="0"/>
              <a:t>Email: </a:t>
            </a:r>
            <a:r>
              <a:rPr lang="en-US" sz="2600" b="1" dirty="0"/>
              <a:t>planning@iu.edu</a:t>
            </a:r>
          </a:p>
          <a:p>
            <a:r>
              <a:rPr lang="en-US" sz="2600" dirty="0"/>
              <a:t>Website: </a:t>
            </a:r>
            <a:r>
              <a:rPr lang="en-US" sz="2600" b="1" dirty="0"/>
              <a:t>go.iu.edu/assessmentinstitute</a:t>
            </a:r>
          </a:p>
          <a:p>
            <a:r>
              <a:rPr lang="en-US" sz="2600" dirty="0"/>
              <a:t>(See </a:t>
            </a:r>
            <a:r>
              <a:rPr lang="en-US" sz="2600" b="1" i="1" dirty="0"/>
              <a:t>“Information for Presenters”</a:t>
            </a:r>
            <a:r>
              <a:rPr lang="en-US" sz="2600" dirty="0"/>
              <a:t> link under the Program section)</a:t>
            </a:r>
          </a:p>
          <a:p>
            <a:endParaRPr lang="en-US" dirty="0"/>
          </a:p>
        </p:txBody>
      </p:sp>
      <p:pic>
        <p:nvPicPr>
          <p:cNvPr id="1026" name="Picture 1" descr="indianapolis-logo">
            <a:extLst>
              <a:ext uri="{FF2B5EF4-FFF2-40B4-BE49-F238E27FC236}">
                <a16:creationId xmlns:a16="http://schemas.microsoft.com/office/drawing/2014/main" id="{A0798BE1-FD6D-BDB2-047C-CDE639B5B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58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Session Learning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5"/>
            <a:ext cx="10998200" cy="42500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Explain the purposes of, and audiences for, the Assessment Institute in Indianapolis</a:t>
            </a:r>
          </a:p>
          <a:p>
            <a:endParaRPr lang="en-US" dirty="0"/>
          </a:p>
          <a:p>
            <a:r>
              <a:rPr lang="en-US" dirty="0"/>
              <a:t>Identify the elements of a good Assessment Institute poster/concurrent session</a:t>
            </a:r>
          </a:p>
          <a:p>
            <a:endParaRPr lang="en-US" dirty="0"/>
          </a:p>
          <a:p>
            <a:r>
              <a:rPr lang="en-US" dirty="0"/>
              <a:t>Recognize the logistics associated with presenting at the Assessment Institute</a:t>
            </a:r>
          </a:p>
          <a:p>
            <a:endParaRPr lang="en-US" dirty="0"/>
          </a:p>
          <a:p>
            <a:r>
              <a:rPr lang="en-US" dirty="0"/>
              <a:t>Prepare and deliver an Assessment Institute poster/concurrent session to meet attendee needs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85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About the Assessment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5"/>
            <a:ext cx="10998200" cy="42500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Oldest and largest U.S. event focused on assessing and improving higher education</a:t>
            </a:r>
          </a:p>
          <a:p>
            <a:endParaRPr lang="en-US" dirty="0"/>
          </a:p>
          <a:p>
            <a:r>
              <a:rPr lang="en-US" dirty="0"/>
              <a:t>Goal is to equip our 1,100+ attendees with knowledge, skills, perspectives, and resources to inform and enhance professional practice in a variety of contexts </a:t>
            </a:r>
          </a:p>
          <a:p>
            <a:endParaRPr lang="en-US" dirty="0"/>
          </a:p>
          <a:p>
            <a:r>
              <a:rPr lang="en-US" dirty="0"/>
              <a:t>Attendees join us from all fifty states and several foreign countries; various disciplines, parts of the collegiate ecosystem, and institutional types represented </a:t>
            </a:r>
          </a:p>
          <a:p>
            <a:endParaRPr lang="en-US" dirty="0"/>
          </a:p>
          <a:p>
            <a:r>
              <a:rPr lang="en-US" dirty="0"/>
              <a:t>The 3-day Institute includes professional development delivered via Pre-Institute Workshops, Concurrent Sessions (60-/20-minute), Poster Sessions, and Keynotes</a:t>
            </a:r>
          </a:p>
          <a:p>
            <a:endParaRPr lang="en-US" dirty="0"/>
          </a:p>
          <a:p>
            <a:r>
              <a:rPr lang="en-US" dirty="0"/>
              <a:t>Numerous exhibitors/sponsors and national-level partners also join us each year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40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About the Assessment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5"/>
            <a:ext cx="10998200" cy="42500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addition to the annual conference—scheduled through 2030—here are other affiliated resources of the Assessment Institute:</a:t>
            </a:r>
          </a:p>
          <a:p>
            <a:endParaRPr lang="en-US" dirty="0"/>
          </a:p>
          <a:p>
            <a:pPr lvl="1"/>
            <a:r>
              <a:rPr lang="en-US" dirty="0"/>
              <a:t>Bangkok 2025: International Conference on Assessing Quality in Higher Education</a:t>
            </a:r>
          </a:p>
          <a:p>
            <a:pPr lvl="1"/>
            <a:r>
              <a:rPr lang="en-US" i="1" dirty="0"/>
              <a:t>Assessment Update</a:t>
            </a:r>
            <a:r>
              <a:rPr lang="en-US" dirty="0"/>
              <a:t> bimonthly periodical from Wiley</a:t>
            </a:r>
          </a:p>
          <a:p>
            <a:pPr lvl="1"/>
            <a:r>
              <a:rPr lang="en-US" dirty="0"/>
              <a:t>Book series with Routledge/Taylor &amp; Francis Group </a:t>
            </a:r>
          </a:p>
          <a:p>
            <a:pPr lvl="1"/>
            <a:r>
              <a:rPr lang="en-US" dirty="0"/>
              <a:t>Free Webinar Series </a:t>
            </a:r>
          </a:p>
          <a:p>
            <a:pPr lvl="1"/>
            <a:r>
              <a:rPr lang="en-US" i="1" dirty="0"/>
              <a:t>Leading Improvements in Higher Education </a:t>
            </a:r>
            <a:r>
              <a:rPr lang="en-US" dirty="0"/>
              <a:t>podcast </a:t>
            </a:r>
          </a:p>
          <a:p>
            <a:pPr lvl="1"/>
            <a:r>
              <a:rPr lang="en-US" dirty="0"/>
              <a:t>Consulting and technical assistance</a:t>
            </a:r>
          </a:p>
          <a:p>
            <a:endParaRPr lang="en-US" dirty="0"/>
          </a:p>
          <a:p>
            <a:r>
              <a:rPr lang="en-US" dirty="0"/>
              <a:t>Learn more and access resources at </a:t>
            </a:r>
            <a:r>
              <a:rPr lang="en-US" b="1" dirty="0"/>
              <a:t>go.iu.edu/assessmentinstitute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08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Elements of Good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984"/>
            <a:ext cx="11353800" cy="45751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Recognize the purposes and audiences of the Assessment Institute</a:t>
            </a:r>
          </a:p>
          <a:p>
            <a:endParaRPr lang="en-US" dirty="0"/>
          </a:p>
          <a:p>
            <a:r>
              <a:rPr lang="en-US" dirty="0"/>
              <a:t>Ensure your content resembles the session title and description</a:t>
            </a:r>
          </a:p>
          <a:p>
            <a:endParaRPr lang="en-US" dirty="0"/>
          </a:p>
          <a:p>
            <a:r>
              <a:rPr lang="en-US" dirty="0"/>
              <a:t>Structure the session to honor the time constraints and promote active attendee engagement</a:t>
            </a:r>
          </a:p>
          <a:p>
            <a:endParaRPr lang="en-US" dirty="0"/>
          </a:p>
          <a:p>
            <a:r>
              <a:rPr lang="en-US" dirty="0"/>
              <a:t>Incorporate concrete (vs. purely theoretical) examples, opportunities for meaningful interaction, ability to ask questions/follow-up with you, and handouts or resources to refer to afterward</a:t>
            </a:r>
          </a:p>
          <a:p>
            <a:endParaRPr lang="en-US" dirty="0"/>
          </a:p>
          <a:p>
            <a:r>
              <a:rPr lang="en-US" dirty="0"/>
              <a:t>Key ingredients:  </a:t>
            </a:r>
            <a:r>
              <a:rPr lang="en-US" b="1" dirty="0"/>
              <a:t>informational, engaging, </a:t>
            </a:r>
            <a:r>
              <a:rPr lang="en-US" dirty="0"/>
              <a:t>and </a:t>
            </a:r>
            <a:r>
              <a:rPr lang="en-US" b="1" dirty="0"/>
              <a:t>action-oriented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94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Concurrent Session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622425"/>
            <a:ext cx="10932160" cy="42500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Concurrent session rooms (60-/20-minute) are set in theater-style seating; please maintain this set-up</a:t>
            </a:r>
          </a:p>
          <a:p>
            <a:endParaRPr lang="en-US" dirty="0"/>
          </a:p>
          <a:p>
            <a:r>
              <a:rPr lang="en-US" dirty="0"/>
              <a:t>Each room is equipped with screen, projector, Wi-Fi access, podium with a podium mic, lavalier mic, sound system, and flipchart/easel with markers</a:t>
            </a:r>
          </a:p>
          <a:p>
            <a:endParaRPr lang="en-US" dirty="0"/>
          </a:p>
          <a:p>
            <a:r>
              <a:rPr lang="en-US" dirty="0"/>
              <a:t>Presenters need to bring their own laptops, including adaptors/power supplies</a:t>
            </a:r>
          </a:p>
          <a:p>
            <a:endParaRPr lang="en-US" dirty="0"/>
          </a:p>
          <a:p>
            <a:r>
              <a:rPr lang="en-US" dirty="0"/>
              <a:t>Room assignments are found in the online daily program schedule and the pocket schedule-at-a-glance </a:t>
            </a:r>
          </a:p>
          <a:p>
            <a:endParaRPr lang="en-US" dirty="0"/>
          </a:p>
          <a:p>
            <a:r>
              <a:rPr lang="en-US" dirty="0"/>
              <a:t>Please start and stop session on-time—we do not have moderators, so presenter(s) need to monitor and adhere to their scheduled time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05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Poster Session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622425"/>
            <a:ext cx="11303000" cy="42500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Poster presenter(s) will have a display board (48 inches tall x 96 inches wide) on a stand on which to display their presentation; electricity and tables are not available for these sessions</a:t>
            </a:r>
          </a:p>
          <a:p>
            <a:endParaRPr lang="en-US" dirty="0"/>
          </a:p>
          <a:p>
            <a:r>
              <a:rPr lang="en-US" dirty="0"/>
              <a:t>Style posters to engage content discussions/collaborations with passing attendees</a:t>
            </a:r>
          </a:p>
          <a:p>
            <a:endParaRPr lang="en-US" dirty="0"/>
          </a:p>
          <a:p>
            <a:r>
              <a:rPr lang="en-US" dirty="0"/>
              <a:t>Plan to transport posters with you to the Institute; push-pins will be available, but please bring any additional material(s) you may need to affix your poster</a:t>
            </a:r>
          </a:p>
          <a:p>
            <a:endParaRPr lang="en-US" dirty="0"/>
          </a:p>
          <a:p>
            <a:r>
              <a:rPr lang="en-US" dirty="0"/>
              <a:t>Poster session assignments are found in the poster session diagrams, the online daily program schedule, and the pocket schedule-at-a-glance 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10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Additional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2425"/>
            <a:ext cx="11363960" cy="42500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Please send handout materials you wish to have posted to our website to </a:t>
            </a:r>
            <a:r>
              <a:rPr lang="en-US" dirty="0">
                <a:hlinkClick r:id="rId2"/>
              </a:rPr>
              <a:t>planning@iu.edu</a:t>
            </a:r>
            <a:r>
              <a:rPr lang="en-US" dirty="0"/>
              <a:t>, and we will do our best to post prior to or immediately following the Institute</a:t>
            </a:r>
          </a:p>
          <a:p>
            <a:endParaRPr lang="en-US" dirty="0"/>
          </a:p>
          <a:p>
            <a:r>
              <a:rPr lang="en-US" dirty="0"/>
              <a:t>If you wish to bring handouts to distribute, we recommend making 50+ hard copies of any materials; unfortunately, we do not have capacity for making copies on-site</a:t>
            </a:r>
          </a:p>
          <a:p>
            <a:endParaRPr lang="en-US" dirty="0"/>
          </a:p>
          <a:p>
            <a:r>
              <a:rPr lang="en-US" dirty="0"/>
              <a:t>Please arrive to your session early: 15 minutes before the session start time for concurrent sessions and 30 minutes before the session start time for poster sessions; an Institute representative and technician (for concurrent sessions) will greet you </a:t>
            </a:r>
          </a:p>
          <a:p>
            <a:endParaRPr lang="en-US" dirty="0"/>
          </a:p>
          <a:p>
            <a:r>
              <a:rPr lang="en-US" dirty="0"/>
              <a:t>For concurrent sessions, please back-up your presentation on a flash drive or via cloud-based access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15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6A6E-1245-C95D-6A87-DE93240E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96862"/>
            <a:ext cx="10515600" cy="1325563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9208-F5AD-F63F-D684-41DEF866A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2425"/>
            <a:ext cx="11353800" cy="42500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Q&amp;A / Discussion</a:t>
            </a:r>
          </a:p>
          <a:p>
            <a:endParaRPr lang="en-US" dirty="0"/>
          </a:p>
          <a:p>
            <a:r>
              <a:rPr lang="en-US" dirty="0"/>
              <a:t>Next Steps</a:t>
            </a:r>
          </a:p>
          <a:p>
            <a:endParaRPr lang="en-US" dirty="0"/>
          </a:p>
          <a:p>
            <a:r>
              <a:rPr lang="en-US" dirty="0"/>
              <a:t>Wrap-up</a:t>
            </a:r>
          </a:p>
          <a:p>
            <a:endParaRPr lang="en-US" dirty="0"/>
          </a:p>
          <a:p>
            <a:r>
              <a:rPr lang="en-US" dirty="0"/>
              <a:t>Send handouts and questions to </a:t>
            </a:r>
            <a:r>
              <a:rPr lang="en-US" dirty="0">
                <a:hlinkClick r:id="rId2"/>
              </a:rPr>
              <a:t>planning@iu.edu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View all the details about the 2024 Institute at </a:t>
            </a:r>
            <a:r>
              <a:rPr lang="en-US" b="1" dirty="0"/>
              <a:t>go.iu.edu/assessmentinstitute </a:t>
            </a:r>
            <a:r>
              <a:rPr lang="en-US" dirty="0"/>
              <a:t>(see </a:t>
            </a:r>
            <a:r>
              <a:rPr lang="en-US" b="1" i="1" dirty="0"/>
              <a:t>“Information for Presenters”</a:t>
            </a:r>
            <a:r>
              <a:rPr lang="en-US" dirty="0"/>
              <a:t> link under the Program section)</a:t>
            </a:r>
          </a:p>
        </p:txBody>
      </p:sp>
      <p:pic>
        <p:nvPicPr>
          <p:cNvPr id="4" name="Picture 1" descr="indianapolis-logo">
            <a:extLst>
              <a:ext uri="{FF2B5EF4-FFF2-40B4-BE49-F238E27FC236}">
                <a16:creationId xmlns:a16="http://schemas.microsoft.com/office/drawing/2014/main" id="{A92958FE-A1C8-7014-023D-312317859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" y="6049963"/>
            <a:ext cx="2838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748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2024 Assessment Institute in Indianapolis:  Poster and Concurrent Session  Presenter Orientation</vt:lpstr>
      <vt:lpstr>Session Learning Goals</vt:lpstr>
      <vt:lpstr>About the Assessment Institute</vt:lpstr>
      <vt:lpstr>About the Assessment Institute</vt:lpstr>
      <vt:lpstr>Elements of Good Sessions</vt:lpstr>
      <vt:lpstr>Concurrent Session Logistics</vt:lpstr>
      <vt:lpstr>Poster Session Logistics</vt:lpstr>
      <vt:lpstr>Additional Reminders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Hundley, Stephen</dc:creator>
  <cp:lastModifiedBy>Bergman, Angela M</cp:lastModifiedBy>
  <cp:revision>17</cp:revision>
  <dcterms:created xsi:type="dcterms:W3CDTF">2024-10-08T11:11:39Z</dcterms:created>
  <dcterms:modified xsi:type="dcterms:W3CDTF">2024-10-14T16:46:13Z</dcterms:modified>
</cp:coreProperties>
</file>